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5143500" type="screen16x9"/>
  <p:notesSz cx="6858000" cy="9144000"/>
  <p:embeddedFontLst>
    <p:embeddedFont>
      <p:font typeface="Helvetica Neue Light" panose="02000403000000020004" pitchFamily="2" charset="0"/>
      <p:regular r:id="rId63"/>
      <p:bold r:id="rId64"/>
      <p:italic r:id="rId65"/>
      <p:boldItalic r:id="rId66"/>
    </p:embeddedFont>
    <p:embeddedFont>
      <p:font typeface="Verdana" panose="020B060403050404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hi9RgUX+PSYsDMBhaEjDRZe0Wg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 varScale="1">
        <p:scale>
          <a:sx n="162" d="100"/>
          <a:sy n="162" d="100"/>
        </p:scale>
        <p:origin x="200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>
  <p:cSld name="제목 - 상단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>
            <a:spLocks noGrp="1"/>
          </p:cNvSpPr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cs231n.stanford.edu/slides/2019/cs231n_2019_lecture10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06olHmcJjS0" TargetMode="External"/><Relationship Id="rId5" Type="http://schemas.openxmlformats.org/officeDocument/2006/relationships/hyperlink" Target="http://blog.webcertain.com/machine-translation-technology-the-search-engine-takeover/18/02/2015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QiBM7-5hA6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magenta.tensorflow.org/assets/sketch_rnn_demo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hyperlink" Target="http://jalammar.github.io/illustrated-word2vec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://jalammar.github.io/illustrated-word2vec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4.png"/><Relationship Id="rId4" Type="http://schemas.openxmlformats.org/officeDocument/2006/relationships/hyperlink" Target="https://wikidocs.net/2266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wikidocs.net/22660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wikidocs.net/22660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://jalammar.github.io/illustrated-word2vec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://jalammar.github.io/illustrated-word2vec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lilianweng.github.io/lil-log/2018/06/24/attention-atten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hyperlink" Target="https://www.tensorflow.org/tutorials/text/nmt_with_atten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towardsdatascience.com/illustrated-guide-to-recurrent-neural-networks-79e5eb8049c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towardsdatascience.com/illustrated-guide-to-recurrent-neural-networks-79e5eb8049c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towardsdatascience.com/illustrated-guide-to-recurrent-neural-networks-79e5eb8049c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Recurrent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Neural Net 이론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1"/>
          <p:cNvSpPr txBox="1">
            <a:spLocks noGrp="1"/>
          </p:cNvSpPr>
          <p:nvPr>
            <p:ph type="subTitle" idx="1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http://cs231n.stanford.edu/slides/2019/cs231n_2019_lecture10.pdf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3125" y="1314450"/>
            <a:ext cx="48577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Speech Recognition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775" y="1093925"/>
            <a:ext cx="66384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Speech Recognition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2875" y="1017725"/>
            <a:ext cx="4458250" cy="18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3575" y="2855075"/>
            <a:ext cx="4853601" cy="19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Machine Translation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061313"/>
            <a:ext cx="76200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/>
        </p:nvSpPr>
        <p:spPr>
          <a:xfrm>
            <a:off x="0" y="4657725"/>
            <a:ext cx="85995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http://blog.webcertain.com/machine-translation-technology-the-search-engine-takeover/18/02/2015/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https://www.youtube.com/watch?v=06olHmcJjS0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Deep Bach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4"/>
          <p:cNvSpPr txBox="1"/>
          <p:nvPr/>
        </p:nvSpPr>
        <p:spPr>
          <a:xfrm>
            <a:off x="0" y="4888750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https://www.youtube.com/watch?v=QiBM7-5hA6o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7550" y="1170125"/>
            <a:ext cx="7648910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Sketch 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https://magenta.tensorflow.org/assets/sketch_rnn_demo/index.html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5250" y="1017725"/>
            <a:ext cx="6733488" cy="35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2" name="Google Shape;17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900" y="1017725"/>
            <a:ext cx="650117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9" name="Google Shape;17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575" y="1017725"/>
            <a:ext cx="82768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375" y="1017725"/>
            <a:ext cx="829925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837" y="1274150"/>
            <a:ext cx="8340324" cy="29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RNN 개요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170125"/>
            <a:ext cx="8839198" cy="289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Many-to-One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5863" y="1101325"/>
            <a:ext cx="56122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Many-to-Many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4663" y="1210300"/>
            <a:ext cx="5294675" cy="36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One-to-Many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4575" y="1143400"/>
            <a:ext cx="5454850" cy="37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Bidirectional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9313" y="1165750"/>
            <a:ext cx="50385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Encoder-Decoder (Seq2Seq)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5" name="Google Shape;23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350" y="1170125"/>
            <a:ext cx="76532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214525"/>
            <a:ext cx="8344453" cy="356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576" y="1177524"/>
            <a:ext cx="8344451" cy="362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852" y="1170122"/>
            <a:ext cx="8344449" cy="364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155" y="1140530"/>
            <a:ext cx="8257293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170125"/>
            <a:ext cx="8839201" cy="278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850" y="1184925"/>
            <a:ext cx="8344449" cy="358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199725"/>
            <a:ext cx="8344452" cy="372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BPTT - Backpropagation Through Time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Truncated BPTT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436575"/>
            <a:ext cx="8839200" cy="314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758775" y="14365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Sequence가 긴 경우 중간을 마다 학습을 진행</a:t>
            </a:r>
            <a:endParaRPr sz="1400" b="1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(역전파만 끊어서 진행)</a:t>
            </a:r>
            <a:endParaRPr sz="1400" b="1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example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25" y="1207125"/>
            <a:ext cx="8460169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Train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4078" y="328775"/>
            <a:ext cx="3681400" cy="4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8125" y="2230656"/>
            <a:ext cx="2069100" cy="2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700" y="1295125"/>
            <a:ext cx="3945450" cy="7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Test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4">
            <a:alphaModFix/>
          </a:blip>
          <a:srcRect l="45500"/>
          <a:stretch/>
        </p:blipFill>
        <p:spPr>
          <a:xfrm>
            <a:off x="3728050" y="172400"/>
            <a:ext cx="4921200" cy="49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3655950" y="88800"/>
            <a:ext cx="495900" cy="64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311700" y="1334650"/>
            <a:ext cx="3225000" cy="1137000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3C78D8"/>
                </a:solidFill>
                <a:latin typeface="Verdana"/>
                <a:ea typeface="Verdana"/>
                <a:cs typeface="Verdana"/>
                <a:sym typeface="Verdana"/>
              </a:rPr>
              <a:t>이번 Sequence의 예측 값을 다시 다음 Sequence의 input으로 사용</a:t>
            </a:r>
            <a:endParaRPr sz="1400" b="0" i="0" u="none" strike="noStrike" cap="none">
              <a:solidFill>
                <a:srgbClr val="3C78D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020" y="4113950"/>
            <a:ext cx="3224853" cy="64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5"/>
          <p:cNvCxnSpPr>
            <a:endCxn id="309" idx="3"/>
          </p:cNvCxnSpPr>
          <p:nvPr/>
        </p:nvCxnSpPr>
        <p:spPr>
          <a:xfrm rot="10800000" flipH="1">
            <a:off x="3536550" y="410700"/>
            <a:ext cx="615300" cy="149250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Long-Term Dependency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75" y="1061325"/>
            <a:ext cx="74264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140525"/>
            <a:ext cx="8344449" cy="36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Gradient Vanishing /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163" y="1103500"/>
            <a:ext cx="827966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Gradient Vanishing /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850" y="1118300"/>
            <a:ext cx="8344450" cy="358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Gradient Vanishing /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311700" y="1152475"/>
            <a:ext cx="8337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여기에 ???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모델이 되어서 모델링을 해보자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Gradient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250" y="1162725"/>
            <a:ext cx="758551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625" y="1133125"/>
            <a:ext cx="830673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Gradient Vanishing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155325"/>
            <a:ext cx="8344450" cy="37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8" name="Google Shape;36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975" y="1088725"/>
            <a:ext cx="68420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147925"/>
            <a:ext cx="8344452" cy="37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75" y="1066525"/>
            <a:ext cx="78878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017725"/>
            <a:ext cx="8344449" cy="378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6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750" y="1162725"/>
            <a:ext cx="828249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8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GRU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600" y="1170125"/>
            <a:ext cx="706681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distributional hypothesis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0" name="Google Shape;410;p49"/>
          <p:cNvSpPr txBox="1"/>
          <p:nvPr/>
        </p:nvSpPr>
        <p:spPr>
          <a:xfrm>
            <a:off x="4572000" y="2396575"/>
            <a:ext cx="4260300" cy="21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Color =&gt; RGB 벡터로 표현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단어도 벡터로 표현해보자!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자연어는 이미지보다 높은 차원의 데이터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1" name="Google Shape;41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450" y="1800975"/>
            <a:ext cx="3573798" cy="268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사용하는 자연어를 연산할 수 있을까?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311700" y="1152475"/>
            <a:ext cx="8337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내 물건을 찾으러 여기에 ???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9" name="Google Shape;419;p50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http://colah.github.io/posts/2015-08-Understanding-LSTMs/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311700" y="1753040"/>
            <a:ext cx="85206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You say goodbye and I say hello.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1" name="Google Shape;421;p50"/>
          <p:cNvSpPr/>
          <p:nvPr/>
        </p:nvSpPr>
        <p:spPr>
          <a:xfrm>
            <a:off x="2206482" y="2334890"/>
            <a:ext cx="762300" cy="47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0"/>
          <p:cNvSpPr/>
          <p:nvPr/>
        </p:nvSpPr>
        <p:spPr>
          <a:xfrm>
            <a:off x="1853475" y="2599750"/>
            <a:ext cx="584641" cy="136300"/>
          </a:xfrm>
          <a:custGeom>
            <a:avLst/>
            <a:gdLst/>
            <a:ahLst/>
            <a:cxnLst/>
            <a:rect l="l" t="t" r="r" b="b"/>
            <a:pathLst>
              <a:path w="31675" h="5452" extrusionOk="0">
                <a:moveTo>
                  <a:pt x="31675" y="592"/>
                </a:moveTo>
                <a:cubicBezTo>
                  <a:pt x="22230" y="5315"/>
                  <a:pt x="5858" y="8787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0"/>
          <p:cNvSpPr/>
          <p:nvPr/>
        </p:nvSpPr>
        <p:spPr>
          <a:xfrm flipH="1">
            <a:off x="2737147" y="2599750"/>
            <a:ext cx="643874" cy="136300"/>
          </a:xfrm>
          <a:custGeom>
            <a:avLst/>
            <a:gdLst/>
            <a:ahLst/>
            <a:cxnLst/>
            <a:rect l="l" t="t" r="r" b="b"/>
            <a:pathLst>
              <a:path w="31675" h="5452" extrusionOk="0">
                <a:moveTo>
                  <a:pt x="31675" y="592"/>
                </a:moveTo>
                <a:cubicBezTo>
                  <a:pt x="22230" y="5315"/>
                  <a:pt x="5858" y="8787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단어를 추론해보자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5" name="Google Shape;425;p50"/>
          <p:cNvSpPr txBox="1"/>
          <p:nvPr/>
        </p:nvSpPr>
        <p:spPr>
          <a:xfrm>
            <a:off x="350850" y="3589525"/>
            <a:ext cx="84423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 문장을 이용해 모델을 학습시키기 위해 각 단어들을 연산이 가능한 형태로 변경해야한다.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2184" y="1894312"/>
            <a:ext cx="5519640" cy="29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1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단어를 One-hot 벡터로 표현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7675" y="1456950"/>
            <a:ext cx="2653022" cy="28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3429" y="1234950"/>
            <a:ext cx="1454225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1474" y="3125535"/>
            <a:ext cx="1454225" cy="1532193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2"/>
          <p:cNvSpPr/>
          <p:nvPr/>
        </p:nvSpPr>
        <p:spPr>
          <a:xfrm>
            <a:off x="3539050" y="2300063"/>
            <a:ext cx="1620900" cy="9918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3761550" y="2120263"/>
            <a:ext cx="1620900" cy="9918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53" name="Google Shape;453;p53"/>
          <p:cNvCxnSpPr/>
          <p:nvPr/>
        </p:nvCxnSpPr>
        <p:spPr>
          <a:xfrm>
            <a:off x="2964075" y="2616163"/>
            <a:ext cx="641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Google Shape;454;p53"/>
          <p:cNvCxnSpPr/>
          <p:nvPr/>
        </p:nvCxnSpPr>
        <p:spPr>
          <a:xfrm>
            <a:off x="5563800" y="2616175"/>
            <a:ext cx="641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5" name="Google Shape;455;p53"/>
          <p:cNvSpPr txBox="1"/>
          <p:nvPr/>
        </p:nvSpPr>
        <p:spPr>
          <a:xfrm>
            <a:off x="1465200" y="2136775"/>
            <a:ext cx="1343100" cy="99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bye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3"/>
          <p:cNvSpPr txBox="1"/>
          <p:nvPr/>
        </p:nvSpPr>
        <p:spPr>
          <a:xfrm>
            <a:off x="6386875" y="2136775"/>
            <a:ext cx="1343100" cy="99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19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3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이미지를 학습하듯 단어를 벡터로 보고 학습한다.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 - CBOW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9616" y="1017725"/>
            <a:ext cx="6673975" cy="35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8800" y="1975500"/>
            <a:ext cx="1798575" cy="19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4"/>
          <p:cNvSpPr txBox="1"/>
          <p:nvPr/>
        </p:nvSpPr>
        <p:spPr>
          <a:xfrm>
            <a:off x="15689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4"/>
          <p:cNvSpPr txBox="1"/>
          <p:nvPr/>
        </p:nvSpPr>
        <p:spPr>
          <a:xfrm>
            <a:off x="416660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4"/>
          <p:cNvSpPr txBox="1"/>
          <p:nvPr/>
        </p:nvSpPr>
        <p:spPr>
          <a:xfrm>
            <a:off x="66236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879" y="1417150"/>
            <a:ext cx="1454225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4874" y="2968498"/>
            <a:ext cx="1454225" cy="153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8" name="Google Shape;478;p55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2184025"/>
            <a:ext cx="34099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5"/>
          <p:cNvSpPr txBox="1"/>
          <p:nvPr/>
        </p:nvSpPr>
        <p:spPr>
          <a:xfrm>
            <a:off x="4137025" y="1445800"/>
            <a:ext cx="1228500" cy="1990800"/>
          </a:xfrm>
          <a:prstGeom prst="rect">
            <a:avLst/>
          </a:prstGeom>
          <a:solidFill>
            <a:srgbClr val="FFE5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1" name="Google Shape;481;p55"/>
          <p:cNvSpPr txBox="1"/>
          <p:nvPr/>
        </p:nvSpPr>
        <p:spPr>
          <a:xfrm>
            <a:off x="1407500" y="2799125"/>
            <a:ext cx="1383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1,000,000)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3987775" y="3513425"/>
            <a:ext cx="1679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(1,000,000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5"/>
          <p:cNvSpPr txBox="1"/>
          <p:nvPr/>
        </p:nvSpPr>
        <p:spPr>
          <a:xfrm>
            <a:off x="5780900" y="2184025"/>
            <a:ext cx="702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5"/>
          <p:cNvSpPr txBox="1"/>
          <p:nvPr/>
        </p:nvSpPr>
        <p:spPr>
          <a:xfrm>
            <a:off x="6601475" y="2184025"/>
            <a:ext cx="1228500" cy="615000"/>
          </a:xfrm>
          <a:prstGeom prst="rect">
            <a:avLst/>
          </a:prstGeom>
          <a:solidFill>
            <a:srgbClr val="99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5" name="Google Shape;485;p55"/>
          <p:cNvSpPr txBox="1"/>
          <p:nvPr/>
        </p:nvSpPr>
        <p:spPr>
          <a:xfrm>
            <a:off x="6782800" y="28657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2" name="Google Shape;492;p56"/>
          <p:cNvSpPr txBox="1"/>
          <p:nvPr/>
        </p:nvSpPr>
        <p:spPr>
          <a:xfrm>
            <a:off x="8480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6"/>
          <p:cNvSpPr txBox="1"/>
          <p:nvPr/>
        </p:nvSpPr>
        <p:spPr>
          <a:xfrm>
            <a:off x="4137025" y="1445800"/>
            <a:ext cx="1228500" cy="1990800"/>
          </a:xfrm>
          <a:prstGeom prst="rect">
            <a:avLst/>
          </a:prstGeom>
          <a:solidFill>
            <a:srgbClr val="FFE5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4" name="Google Shape;494;p56"/>
          <p:cNvSpPr txBox="1"/>
          <p:nvPr/>
        </p:nvSpPr>
        <p:spPr>
          <a:xfrm>
            <a:off x="6601475" y="2184025"/>
            <a:ext cx="1228500" cy="615000"/>
          </a:xfrm>
          <a:prstGeom prst="rect">
            <a:avLst/>
          </a:prstGeom>
          <a:solidFill>
            <a:srgbClr val="99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5" name="Google Shape;495;p56"/>
          <p:cNvSpPr txBox="1"/>
          <p:nvPr/>
        </p:nvSpPr>
        <p:spPr>
          <a:xfrm>
            <a:off x="6782800" y="28657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56"/>
          <p:cNvPicPr preferRelativeResize="0"/>
          <p:nvPr/>
        </p:nvPicPr>
        <p:blipFill rotWithShape="1">
          <a:blip r:embed="rId5">
            <a:alphaModFix/>
          </a:blip>
          <a:srcRect l="41166"/>
          <a:stretch/>
        </p:blipFill>
        <p:spPr>
          <a:xfrm>
            <a:off x="1548650" y="1419238"/>
            <a:ext cx="1171100" cy="214457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6"/>
          <p:cNvSpPr/>
          <p:nvPr/>
        </p:nvSpPr>
        <p:spPr>
          <a:xfrm>
            <a:off x="3195425" y="2375550"/>
            <a:ext cx="526200" cy="27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6"/>
          <p:cNvSpPr txBox="1"/>
          <p:nvPr/>
        </p:nvSpPr>
        <p:spPr>
          <a:xfrm>
            <a:off x="2567350" y="1087925"/>
            <a:ext cx="3084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9" name="Google Shape;499;p56"/>
          <p:cNvSpPr txBox="1"/>
          <p:nvPr/>
        </p:nvSpPr>
        <p:spPr>
          <a:xfrm>
            <a:off x="1744650" y="3619000"/>
            <a:ext cx="877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7)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6"/>
          <p:cNvSpPr txBox="1"/>
          <p:nvPr/>
        </p:nvSpPr>
        <p:spPr>
          <a:xfrm>
            <a:off x="4249825" y="35274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(7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6"/>
          <p:cNvSpPr txBox="1"/>
          <p:nvPr/>
        </p:nvSpPr>
        <p:spPr>
          <a:xfrm>
            <a:off x="4821150" y="4279425"/>
            <a:ext cx="19935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4821150" y="3936950"/>
            <a:ext cx="175200" cy="272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6"/>
          <p:cNvSpPr/>
          <p:nvPr/>
        </p:nvSpPr>
        <p:spPr>
          <a:xfrm>
            <a:off x="4164175" y="1488900"/>
            <a:ext cx="1171200" cy="27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6"/>
          <p:cNvCxnSpPr>
            <a:stCxn id="503" idx="3"/>
            <a:endCxn id="494" idx="1"/>
          </p:cNvCxnSpPr>
          <p:nvPr/>
        </p:nvCxnSpPr>
        <p:spPr>
          <a:xfrm>
            <a:off x="5335375" y="1625100"/>
            <a:ext cx="1266000" cy="86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5" name="Google Shape;505;p56"/>
          <p:cNvSpPr txBox="1"/>
          <p:nvPr/>
        </p:nvSpPr>
        <p:spPr>
          <a:xfrm>
            <a:off x="5994325" y="1561675"/>
            <a:ext cx="253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[0.8, 1.2, -0.8, -1.5 … 2.2]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6703000" y="1350150"/>
            <a:ext cx="1171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100개 벡터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3" name="Google Shape;513;p57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488" y="1785275"/>
            <a:ext cx="7829024" cy="27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Embedding 된 단어들은 학습이 가능한 파라미터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8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2" name="Google Shape;522;p58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4825" y="1017725"/>
            <a:ext cx="6629357" cy="354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Seq2seq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0" name="Google Shape;530;p59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https://lilianweng.github.io/lil-log/2018/06/24/attention-attention.html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1223550"/>
            <a:ext cx="8839195" cy="313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311700" y="1152475"/>
            <a:ext cx="8337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어제 내 물건을 찾으려 여기에 ???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Attention Mechanism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8" name="Google Shape;538;p60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https://www.tensorflow.org/tutorials/text/nmt_with_attention</a:t>
            </a:r>
            <a:endParaRPr sz="11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9950" y="1017725"/>
            <a:ext cx="4784108" cy="354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https://towardsdatascience.com/illustrated-guide-to-recurrent-neural-networks-79e5eb8049c9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2175" y="1347775"/>
            <a:ext cx="48196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https://towardsdatascience.com/illustrated-guide-to-recurrent-neural-networks-79e5eb8049c9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2823" y="1225504"/>
            <a:ext cx="473392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https://towardsdatascience.com/illustrated-guide-to-recurrent-neural-networks-79e5eb8049c9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3138" y="1315546"/>
            <a:ext cx="48101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Macintosh PowerPoint</Application>
  <PresentationFormat>화면 슬라이드 쇼(16:9)</PresentationFormat>
  <Paragraphs>118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4" baseType="lpstr">
      <vt:lpstr>Arial</vt:lpstr>
      <vt:lpstr>Helvetica Neue Light</vt:lpstr>
      <vt:lpstr>Verdana</vt:lpstr>
      <vt:lpstr>Simple Light</vt:lpstr>
      <vt:lpstr>Recurrent  Neural Net 이론</vt:lpstr>
      <vt:lpstr>RNN 개요</vt:lpstr>
      <vt:lpstr>RNN</vt:lpstr>
      <vt:lpstr>RNN </vt:lpstr>
      <vt:lpstr>RNN </vt:lpstr>
      <vt:lpstr>RNN </vt:lpstr>
      <vt:lpstr>RNNs</vt:lpstr>
      <vt:lpstr>RNN</vt:lpstr>
      <vt:lpstr>RNN</vt:lpstr>
      <vt:lpstr>RNN</vt:lpstr>
      <vt:lpstr>Speech Recognition</vt:lpstr>
      <vt:lpstr>Speech Recognition</vt:lpstr>
      <vt:lpstr>Machine Translation</vt:lpstr>
      <vt:lpstr>Deep Bach</vt:lpstr>
      <vt:lpstr>Sketch RNN</vt:lpstr>
      <vt:lpstr>RNN</vt:lpstr>
      <vt:lpstr>RNN</vt:lpstr>
      <vt:lpstr>RNN</vt:lpstr>
      <vt:lpstr>RNN</vt:lpstr>
      <vt:lpstr>RNN</vt:lpstr>
      <vt:lpstr>RNN - Many-to-One</vt:lpstr>
      <vt:lpstr>RNN - Many-to-Many</vt:lpstr>
      <vt:lpstr>RNN - One-to-Many</vt:lpstr>
      <vt:lpstr>RNN - Bidirectional</vt:lpstr>
      <vt:lpstr>RNN - Encoder-Decoder (Seq2Seq)</vt:lpstr>
      <vt:lpstr>RNN - Backpropagation</vt:lpstr>
      <vt:lpstr>RNN - Backpropagation</vt:lpstr>
      <vt:lpstr>RNN - Backpropagation</vt:lpstr>
      <vt:lpstr>RNN - Backpropagation</vt:lpstr>
      <vt:lpstr>RNN - Backpropagation</vt:lpstr>
      <vt:lpstr>BPTT - Backpropagation Through Time</vt:lpstr>
      <vt:lpstr>Truncated BPTT</vt:lpstr>
      <vt:lpstr>RNN example</vt:lpstr>
      <vt:lpstr>RNN Train</vt:lpstr>
      <vt:lpstr>RNN Test</vt:lpstr>
      <vt:lpstr>Long-Term Dependency</vt:lpstr>
      <vt:lpstr>RNN Gradient Vanishing / Exploding</vt:lpstr>
      <vt:lpstr>RNN Gradient Vanishing / Exploding</vt:lpstr>
      <vt:lpstr>RNN Gradient Vanishing / Exploding</vt:lpstr>
      <vt:lpstr>RNN Gradient Exploding</vt:lpstr>
      <vt:lpstr>RNN Gradient Vanishing</vt:lpstr>
      <vt:lpstr>Long Short Term Memory - LSTM</vt:lpstr>
      <vt:lpstr>Long Short Term Memory - LSTM</vt:lpstr>
      <vt:lpstr>Long Short Term Memory - LSTM</vt:lpstr>
      <vt:lpstr>Long Short Term Memory - LSTM</vt:lpstr>
      <vt:lpstr>Long Short Term Memory - LSTM</vt:lpstr>
      <vt:lpstr>Long Short Term Memory - LSTM</vt:lpstr>
      <vt:lpstr>Long Short Term Memory - GRU</vt:lpstr>
      <vt:lpstr>NLP - distributional hypothesis</vt:lpstr>
      <vt:lpstr>NLP - Word2Vec</vt:lpstr>
      <vt:lpstr>NLP - Word2Vec</vt:lpstr>
      <vt:lpstr>NLP - Word2Vec</vt:lpstr>
      <vt:lpstr>NLP - Word2Vec</vt:lpstr>
      <vt:lpstr>NLP - Word2Vec - CBOW</vt:lpstr>
      <vt:lpstr>NLP - Word Embedding</vt:lpstr>
      <vt:lpstr>NLP - Word Embedding</vt:lpstr>
      <vt:lpstr>NLP - Word Embedding</vt:lpstr>
      <vt:lpstr>NLP - Word Embedding</vt:lpstr>
      <vt:lpstr>Seq2seq</vt:lpstr>
      <vt:lpstr>Attention Mechanism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 Neural Net 이론</dc:title>
  <cp:lastModifiedBy>김지한</cp:lastModifiedBy>
  <cp:revision>1</cp:revision>
  <dcterms:modified xsi:type="dcterms:W3CDTF">2024-01-06T10:51:13Z</dcterms:modified>
</cp:coreProperties>
</file>